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7" r:id="rId2"/>
    <p:sldId id="258" r:id="rId3"/>
    <p:sldId id="261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62" r:id="rId16"/>
    <p:sldId id="274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2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D9AB9-91FB-46C1-AE99-D65AA5243238}" type="datetimeFigureOut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0175B-3D39-4243-BAB6-A99487467929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99D65-95D3-4701-B44B-49D8E0379158}" type="datetimeFigureOut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3169F-AF6B-48F2-948C-79518EAAEB6D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7978444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9289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784F-414C-4A51-A285-2A3EC2927012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152-D19F-4307-8B09-3549674D56E5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0AEEA-7102-4D4D-AA86-FDCD894B97C5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6C69-C48A-4250-9D3B-E9DF1750B805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C5E81-4DF6-4C6D-B424-BEFB26EEBD18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9B13-D289-432A-B871-62283AA74B34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5EDE-23BB-43EA-90D5-1EFAAF78466B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A4DE-6463-408D-852E-D087232F478F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4DBC-A449-4BB9-AB63-F8620BB198D1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F068B-453F-4627-98E9-5D1A5A3EB29F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D848-F182-4CD7-87C3-DDF58F1D3CAB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2BF2E3-BA94-43E8-AD91-C77829688EA9}" type="datetime1">
              <a:rPr lang="bg-BG" smtClean="0"/>
              <a:pPr/>
              <a:t>20.5.2020 г.</a:t>
            </a:fld>
            <a:endParaRPr lang="bg-B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2019.2020\&#1044;&#1080;&#1089;&#1090;&#1072;&#1085;&#1094;&#1080;&#1086;&#1085;&#1085;&#1086;%20&#1086;&#1073;&#1091;&#1095;&#1077;&#1085;&#1080;&#1077;\1%20&#1054;&#1059;%2024%20&#1084;&#1072;&#1081;\Vurvi%20Narode%20Vuzrodeni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bg-BG" sz="2000" dirty="0" smtClean="0"/>
              <a:t> </a:t>
            </a:r>
            <a:r>
              <a:rPr lang="bg-BG" sz="2000" b="1" dirty="0" smtClean="0"/>
              <a:t>УЧЕНИЦИ ОТ ПЪРВО ОСНОВНО УЧИЛИЩЕ „НИКОЛА ПЪРВАНОВ“ - ЛОМ, НОСИТЕЛИ НА НАГРАДИ ОТ КОНКУРСИ И СЪСТЕЗАНИЯ </a:t>
            </a:r>
            <a:br>
              <a:rPr lang="bg-BG" sz="2000" b="1" dirty="0" smtClean="0"/>
            </a:br>
            <a:r>
              <a:rPr lang="bg-BG" sz="2000" b="1" dirty="0" smtClean="0"/>
              <a:t>2019 -2020 ГОДИНА</a:t>
            </a:r>
            <a:endParaRPr lang="bg-BG" sz="2000" b="1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916832"/>
            <a:ext cx="7920880" cy="4464496"/>
          </a:xfrm>
        </p:spPr>
      </p:pic>
      <p:pic>
        <p:nvPicPr>
          <p:cNvPr id="10" name="Vurvi Narode Vuzrode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42910" y="614364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8118061"/>
      </p:ext>
    </p:extLst>
  </p:cSld>
  <p:clrMapOvr>
    <a:masterClrMapping/>
  </p:clrMapOvr>
  <p:transition advClick="0" advTm="1040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6"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10376"/>
          </a:xfrm>
        </p:spPr>
        <p:txBody>
          <a:bodyPr>
            <a:normAutofit/>
          </a:bodyPr>
          <a:lstStyle/>
          <a:p>
            <a:pPr algn="ctr"/>
            <a:r>
              <a:rPr lang="bg-BG" sz="2200" dirty="0" smtClean="0">
                <a:latin typeface="Calibri" pitchFamily="34" charset="0"/>
              </a:rPr>
              <a:t>Международен турнир  „Математика  без граници“</a:t>
            </a:r>
            <a:endParaRPr lang="bg-BG" sz="2200" dirty="0">
              <a:latin typeface="Calibri" pitchFamily="34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484784"/>
            <a:ext cx="3600400" cy="4896544"/>
          </a:xfrm>
        </p:spPr>
      </p:pic>
      <p:sp>
        <p:nvSpPr>
          <p:cNvPr id="5" name="Правоъгълник 4"/>
          <p:cNvSpPr/>
          <p:nvPr/>
        </p:nvSpPr>
        <p:spPr>
          <a:xfrm>
            <a:off x="4286248" y="264318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Юлияна </a:t>
            </a:r>
            <a:r>
              <a:rPr lang="ru-RU" sz="2400" dirty="0">
                <a:solidFill>
                  <a:schemeClr val="tx2"/>
                </a:solidFill>
                <a:latin typeface="+mj-lt"/>
              </a:rPr>
              <a:t>Теодор 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Георгиева</a:t>
            </a:r>
          </a:p>
          <a:p>
            <a:endParaRPr lang="ru-RU" sz="2400" dirty="0">
              <a:solidFill>
                <a:schemeClr val="tx2"/>
              </a:solidFill>
              <a:latin typeface="+mj-lt"/>
            </a:endParaRPr>
          </a:p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Бронзов </a:t>
            </a:r>
            <a:r>
              <a:rPr lang="ru-RU" sz="2400" dirty="0">
                <a:solidFill>
                  <a:schemeClr val="tx2"/>
                </a:solidFill>
                <a:latin typeface="+mj-lt"/>
              </a:rPr>
              <a:t>медал 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 във втора възрастова група  на  финала на  Международния </a:t>
            </a:r>
            <a:r>
              <a:rPr lang="ru-RU" sz="2400" smtClean="0">
                <a:solidFill>
                  <a:schemeClr val="tx2"/>
                </a:solidFill>
                <a:latin typeface="+mj-lt"/>
              </a:rPr>
              <a:t>турнир </a:t>
            </a:r>
            <a:r>
              <a:rPr lang="ru-RU" sz="2400" smtClean="0">
                <a:solidFill>
                  <a:schemeClr val="tx2"/>
                </a:solidFill>
                <a:latin typeface="+mj-lt"/>
              </a:rPr>
              <a:t>«Математика 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без граници»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2019 г. 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843981"/>
      </p:ext>
    </p:extLst>
  </p:cSld>
  <p:clrMapOvr>
    <a:masterClrMapping/>
  </p:clrMapOvr>
  <p:transition advTm="91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g-BG" sz="2200" dirty="0" smtClean="0"/>
              <a:t>Международен  турнир  „ Математика без граници“, ЗИМА 2019</a:t>
            </a:r>
            <a:endParaRPr lang="bg-BG" sz="22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050" y="2332551"/>
            <a:ext cx="4700454" cy="3525341"/>
          </a:xfrm>
        </p:spPr>
      </p:pic>
      <p:sp>
        <p:nvSpPr>
          <p:cNvPr id="5" name="Правоъгълник 4"/>
          <p:cNvSpPr/>
          <p:nvPr/>
        </p:nvSpPr>
        <p:spPr>
          <a:xfrm>
            <a:off x="5329888" y="2714620"/>
            <a:ext cx="35283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6 б  клас: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5 </a:t>
            </a:r>
            <a:r>
              <a:rPr lang="ru-RU" sz="2400" dirty="0">
                <a:solidFill>
                  <a:schemeClr val="tx2"/>
                </a:solidFill>
                <a:latin typeface="+mj-lt"/>
              </a:rPr>
              <a:t>сребърни и 5 бронзови медала в есенния и зимния кръг на VII -то издание на международния турнир 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“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Математика </a:t>
            </a:r>
            <a:r>
              <a:rPr lang="ru-RU" sz="2400" dirty="0">
                <a:solidFill>
                  <a:schemeClr val="tx2"/>
                </a:solidFill>
                <a:latin typeface="+mj-lt"/>
              </a:rPr>
              <a:t>без 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граници</a:t>
            </a:r>
            <a:r>
              <a:rPr lang="en-US" sz="2400" dirty="0" smtClean="0">
                <a:solidFill>
                  <a:schemeClr val="tx2"/>
                </a:solidFill>
                <a:latin typeface="+mj-lt"/>
              </a:rPr>
              <a:t>”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 2019/2020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712016"/>
      </p:ext>
    </p:extLst>
  </p:cSld>
  <p:clrMapOvr>
    <a:masterClrMapping/>
  </p:clrMapOvr>
  <p:transition advTm="94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dirty="0" smtClean="0"/>
              <a:t> </a:t>
            </a:r>
            <a:r>
              <a:rPr lang="bg-BG" sz="2200" dirty="0" smtClean="0"/>
              <a:t>Международен турнир „ Математика без граници „ ЗИМА 2019 </a:t>
            </a:r>
            <a:endParaRPr lang="bg-BG" sz="22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9631" y="2285992"/>
            <a:ext cx="4709061" cy="3500462"/>
          </a:xfrm>
        </p:spPr>
      </p:pic>
      <p:sp>
        <p:nvSpPr>
          <p:cNvPr id="5" name="Правоъгълник 4"/>
          <p:cNvSpPr/>
          <p:nvPr/>
        </p:nvSpPr>
        <p:spPr>
          <a:xfrm>
            <a:off x="5786446" y="3286124"/>
            <a:ext cx="3786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3а клас: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3 златни, 2 сребърни </a:t>
            </a:r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и </a:t>
            </a:r>
            <a:r>
              <a:rPr lang="ru-RU" sz="2400" dirty="0">
                <a:solidFill>
                  <a:schemeClr val="tx2"/>
                </a:solidFill>
                <a:latin typeface="+mj-lt"/>
              </a:rPr>
              <a:t>5 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бронзови медала 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8242405"/>
      </p:ext>
    </p:extLst>
  </p:cSld>
  <p:clrMapOvr>
    <a:masterClrMapping/>
  </p:clrMapOvr>
  <p:transition advTm="72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g-BG" sz="2400" dirty="0" smtClean="0">
                <a:latin typeface="Calibri" pitchFamily="34" charset="0"/>
              </a:rPr>
              <a:t>Национално състезание по история на България </a:t>
            </a:r>
            <a:br>
              <a:rPr lang="bg-BG" sz="2400" dirty="0" smtClean="0">
                <a:latin typeface="Calibri" pitchFamily="34" charset="0"/>
              </a:rPr>
            </a:br>
            <a:r>
              <a:rPr lang="bg-BG" sz="2400" dirty="0" smtClean="0">
                <a:latin typeface="Calibri" pitchFamily="34" charset="0"/>
              </a:rPr>
              <a:t>„ Моята родина“ </a:t>
            </a:r>
            <a:endParaRPr lang="bg-BG" sz="2400" dirty="0">
              <a:latin typeface="Calibri" pitchFamily="34" charset="0"/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1988840"/>
            <a:ext cx="4248472" cy="4389437"/>
          </a:xfrm>
        </p:spPr>
      </p:pic>
      <p:sp>
        <p:nvSpPr>
          <p:cNvPr id="7" name="Правоъгълник 6"/>
          <p:cNvSpPr/>
          <p:nvPr/>
        </p:nvSpPr>
        <p:spPr>
          <a:xfrm>
            <a:off x="5429256" y="3357562"/>
            <a:ext cx="28654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7б клас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3  </a:t>
            </a:r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з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латни и </a:t>
            </a:r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3 сребърни медала  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216314"/>
      </p:ext>
    </p:extLst>
  </p:cSld>
  <p:clrMapOvr>
    <a:masterClrMapping/>
  </p:clrMapOvr>
  <p:transition advTm="77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400" dirty="0" smtClean="0"/>
              <a:t>  Ученици от 2б клас , участници в състезанията </a:t>
            </a:r>
            <a:br>
              <a:rPr lang="bg-BG" sz="2400" dirty="0" smtClean="0"/>
            </a:br>
            <a:r>
              <a:rPr lang="bg-BG" sz="2400" dirty="0" smtClean="0"/>
              <a:t>„ Аз, природата  и света“,  „Аз и знанието „  и „ Аз рисувам“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3" y="2714620"/>
            <a:ext cx="2664295" cy="3143272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2" y="2636912"/>
            <a:ext cx="2664296" cy="322098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2636912"/>
            <a:ext cx="2952328" cy="314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4825962"/>
      </p:ext>
    </p:extLst>
  </p:cSld>
  <p:clrMapOvr>
    <a:masterClrMapping/>
  </p:clrMapOvr>
  <p:transition advTm="82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/>
              <a:t> </a:t>
            </a:r>
            <a:r>
              <a:rPr lang="bg-BG" sz="2400" dirty="0" smtClean="0"/>
              <a:t>Състезание по английски език  </a:t>
            </a:r>
            <a:r>
              <a:rPr lang="en-US" sz="2400" dirty="0" smtClean="0"/>
              <a:t>Spelling </a:t>
            </a:r>
            <a:r>
              <a:rPr lang="en-US" sz="2400" dirty="0"/>
              <a:t>Bee </a:t>
            </a:r>
            <a:r>
              <a:rPr lang="en-US" sz="2400" dirty="0" smtClean="0"/>
              <a:t>2020</a:t>
            </a:r>
            <a:r>
              <a:rPr lang="bg-BG" sz="2400" dirty="0" smtClean="0"/>
              <a:t> г.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283" y="2634633"/>
            <a:ext cx="4824535" cy="2866069"/>
          </a:xfrm>
        </p:spPr>
      </p:pic>
      <p:sp>
        <p:nvSpPr>
          <p:cNvPr id="5" name="Правоъгълник 4"/>
          <p:cNvSpPr/>
          <p:nvPr/>
        </p:nvSpPr>
        <p:spPr>
          <a:xfrm>
            <a:off x="5505791" y="3214686"/>
            <a:ext cx="36382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 </a:t>
            </a:r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Първо място </a:t>
            </a:r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Андрей Родин 5а клас, </a:t>
            </a:r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второ място </a:t>
            </a: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Михаела Михайлова 7б клас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7716748"/>
      </p:ext>
    </p:extLst>
  </p:cSld>
  <p:clrMapOvr>
    <a:masterClrMapping/>
  </p:clrMapOvr>
  <p:transition advTm="92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400" dirty="0" smtClean="0"/>
              <a:t>„Многознайко</a:t>
            </a:r>
            <a:r>
              <a:rPr lang="bg-BG" sz="2400" dirty="0"/>
              <a:t> </a:t>
            </a:r>
            <a:r>
              <a:rPr lang="bg-BG" sz="2400" dirty="0" smtClean="0"/>
              <a:t>„  , „ Аз зная английски“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282" y="2419178"/>
            <a:ext cx="4824536" cy="3224400"/>
          </a:xfrm>
        </p:spPr>
      </p:pic>
      <p:sp>
        <p:nvSpPr>
          <p:cNvPr id="5" name="Правоъгълник 4"/>
          <p:cNvSpPr/>
          <p:nvPr/>
        </p:nvSpPr>
        <p:spPr>
          <a:xfrm>
            <a:off x="5572132" y="3500438"/>
            <a:ext cx="3041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5 златни , 7 сребърни и 3 бронзови медала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1552248"/>
      </p:ext>
    </p:extLst>
  </p:cSld>
  <p:clrMapOvr>
    <a:masterClrMapping/>
  </p:clrMapOvr>
  <p:transition advTm="94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400" dirty="0" smtClean="0"/>
              <a:t>Национално състезание „ Аз , природата и светът“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406" y="2563194"/>
            <a:ext cx="4824536" cy="3509012"/>
          </a:xfrm>
        </p:spPr>
      </p:pic>
      <p:sp>
        <p:nvSpPr>
          <p:cNvPr id="5" name="Правоъгълник 4"/>
          <p:cNvSpPr/>
          <p:nvPr/>
        </p:nvSpPr>
        <p:spPr>
          <a:xfrm>
            <a:off x="5357818" y="3571876"/>
            <a:ext cx="3528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Отлично представяне на учениците от 3а</a:t>
            </a:r>
            <a:r>
              <a:rPr lang="bg-BG" sz="24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клас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765468"/>
      </p:ext>
    </p:extLst>
  </p:cSld>
  <p:clrMapOvr>
    <a:masterClrMapping/>
  </p:clrMapOvr>
  <p:transition advTm="81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g-BG" sz="2400" dirty="0" smtClean="0"/>
              <a:t>Национален конкурс  „ Кукла Ная“, Бургас, 2019 г.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4481" y="1988840"/>
            <a:ext cx="3264643" cy="4536504"/>
          </a:xfrm>
        </p:spPr>
      </p:pic>
      <p:sp>
        <p:nvSpPr>
          <p:cNvPr id="5" name="Правоъгълник 4"/>
          <p:cNvSpPr/>
          <p:nvPr/>
        </p:nvSpPr>
        <p:spPr>
          <a:xfrm>
            <a:off x="4929190" y="3571876"/>
            <a:ext cx="3429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 </a:t>
            </a:r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Първо място за </a:t>
            </a:r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Елица Иванова Илиева</a:t>
            </a: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 от 3 а клас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123739"/>
      </p:ext>
    </p:extLst>
  </p:cSld>
  <p:clrMapOvr>
    <a:masterClrMapping/>
  </p:clrMapOvr>
  <p:transition advTm="87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g-BG" sz="2400" dirty="0" smtClean="0"/>
              <a:t> Национално състезание „Аз и знанието“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2976" y="2071678"/>
            <a:ext cx="3292077" cy="4389437"/>
          </a:xfrm>
        </p:spPr>
      </p:pic>
      <p:sp>
        <p:nvSpPr>
          <p:cNvPr id="5" name="Правоъгълник 4"/>
          <p:cNvSpPr/>
          <p:nvPr/>
        </p:nvSpPr>
        <p:spPr>
          <a:xfrm>
            <a:off x="4699188" y="3286124"/>
            <a:ext cx="4444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tx2"/>
                </a:solidFill>
              </a:rPr>
              <a:t> </a:t>
            </a:r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Отлично представяне на</a:t>
            </a:r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 учениците </a:t>
            </a: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от 3б клас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948844"/>
      </p:ext>
    </p:extLst>
  </p:cSld>
  <p:clrMapOvr>
    <a:masterClrMapping/>
  </p:clrMapOvr>
  <p:transition advTm="85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g-BG" sz="2400" dirty="0" smtClean="0"/>
              <a:t> Коледно математическо състезание 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295" y="1988840"/>
            <a:ext cx="3292077" cy="4389437"/>
          </a:xfrm>
        </p:spPr>
      </p:pic>
      <p:sp>
        <p:nvSpPr>
          <p:cNvPr id="5" name="Правоъгълник 4"/>
          <p:cNvSpPr/>
          <p:nvPr/>
        </p:nvSpPr>
        <p:spPr>
          <a:xfrm>
            <a:off x="4857752" y="3429000"/>
            <a:ext cx="3819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tx2"/>
                </a:solidFill>
              </a:rPr>
              <a:t> </a:t>
            </a:r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Второ място за</a:t>
            </a: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Диляна Петкова – 3б кла</a:t>
            </a:r>
            <a:r>
              <a:rPr lang="bg-BG" sz="2000" dirty="0" smtClean="0">
                <a:solidFill>
                  <a:schemeClr val="tx2"/>
                </a:solidFill>
              </a:rPr>
              <a:t>с</a:t>
            </a:r>
            <a:endParaRPr lang="bg-BG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0294106"/>
      </p:ext>
    </p:extLst>
  </p:cSld>
  <p:clrMapOvr>
    <a:masterClrMapping/>
  </p:clrMapOvr>
  <p:transition advTm="78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000" dirty="0" smtClean="0"/>
              <a:t> </a:t>
            </a:r>
            <a:r>
              <a:rPr lang="bg-BG" sz="2400" dirty="0" smtClean="0"/>
              <a:t>Национален конкурс  „ За него  -  Живота  -  направил бих всичко“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432" y="2357430"/>
            <a:ext cx="2808312" cy="3888432"/>
          </a:xfrm>
        </p:spPr>
      </p:pic>
      <p:sp>
        <p:nvSpPr>
          <p:cNvPr id="5" name="Правоъгълник 4"/>
          <p:cNvSpPr/>
          <p:nvPr/>
        </p:nvSpPr>
        <p:spPr>
          <a:xfrm>
            <a:off x="4103440" y="3429000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Трето място в </a:t>
            </a:r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категория авторски разказ </a:t>
            </a:r>
            <a:endParaRPr lang="en-US" sz="2400" dirty="0" smtClean="0">
              <a:solidFill>
                <a:schemeClr val="tx2"/>
              </a:solidFill>
              <a:latin typeface="+mj-lt"/>
            </a:endParaRPr>
          </a:p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на Диманна Николова – 6б клас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383124"/>
      </p:ext>
    </p:extLst>
  </p:cSld>
  <p:clrMapOvr>
    <a:masterClrMapping/>
  </p:clrMapOvr>
  <p:transition advTm="83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g-BG" sz="2400" dirty="0" smtClean="0"/>
              <a:t>Национална олимпиада „Знам и мога“ 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3325" y="2714620"/>
            <a:ext cx="2596827" cy="3582160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2714620"/>
            <a:ext cx="2664296" cy="361416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743798"/>
            <a:ext cx="2808312" cy="3614160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0" y="185736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 smtClean="0">
                <a:latin typeface="+mj-lt"/>
              </a:rPr>
              <a:t>    </a:t>
            </a:r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Отлично представяне на  областния кръг на учениците от 4а клас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659686"/>
      </p:ext>
    </p:extLst>
  </p:cSld>
  <p:clrMapOvr>
    <a:masterClrMapping/>
  </p:clrMapOvr>
  <p:transition advTm="74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g-BG" sz="2400" dirty="0" smtClean="0"/>
              <a:t>Национално състезание по история на </a:t>
            </a:r>
            <a:r>
              <a:rPr lang="bg-BG" sz="2400" dirty="0"/>
              <a:t>Б</a:t>
            </a:r>
            <a:r>
              <a:rPr lang="bg-BG" sz="2400" dirty="0" smtClean="0"/>
              <a:t>ългария  „Моята родина“</a:t>
            </a:r>
            <a:endParaRPr lang="bg-BG" sz="24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8094" y="2928934"/>
            <a:ext cx="3168352" cy="2988332"/>
          </a:xfr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618" y="1988840"/>
            <a:ext cx="2392680" cy="4678680"/>
          </a:xfrm>
          <a:prstGeom prst="rect">
            <a:avLst/>
          </a:prstGeom>
        </p:spPr>
      </p:pic>
      <p:sp>
        <p:nvSpPr>
          <p:cNvPr id="11" name="Текстово поле 10"/>
          <p:cNvSpPr txBox="1"/>
          <p:nvPr/>
        </p:nvSpPr>
        <p:spPr>
          <a:xfrm>
            <a:off x="2714612" y="1928802"/>
            <a:ext cx="6192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chemeClr val="tx2"/>
                </a:solidFill>
                <a:latin typeface="+mj-lt"/>
              </a:rPr>
              <a:t>Випуск 5 клас – 4 златни медала  и грамоти за отлично представяне</a:t>
            </a:r>
            <a:endParaRPr lang="bg-BG" sz="24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7" name="Картина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0456" y="3429000"/>
            <a:ext cx="3240360" cy="298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270524"/>
      </p:ext>
    </p:extLst>
  </p:cSld>
  <p:clrMapOvr>
    <a:masterClrMapping/>
  </p:clrMapOvr>
  <p:transition advTm="66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00034" y="1785926"/>
            <a:ext cx="7772400" cy="35719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>
                <a:solidFill>
                  <a:srgbClr val="FF0000"/>
                </a:solidFill>
              </a:rPr>
              <a:t>            </a:t>
            </a:r>
            <a:r>
              <a:rPr lang="ru-RU" sz="3600" b="1" i="1" dirty="0" smtClean="0">
                <a:solidFill>
                  <a:schemeClr val="tx1"/>
                </a:solidFill>
              </a:rPr>
              <a:t>Напред</a:t>
            </a:r>
            <a:r>
              <a:rPr lang="ru-RU" sz="3600" b="1" i="1" dirty="0">
                <a:solidFill>
                  <a:schemeClr val="tx1"/>
                </a:solidFill>
              </a:rPr>
              <a:t>! Науката е слънце,</a:t>
            </a:r>
            <a:br>
              <a:rPr lang="ru-RU" sz="3600" b="1" i="1" dirty="0">
                <a:solidFill>
                  <a:schemeClr val="tx1"/>
                </a:solidFill>
              </a:rPr>
            </a:br>
            <a:r>
              <a:rPr lang="ru-RU" sz="3600" b="1" i="1" dirty="0">
                <a:solidFill>
                  <a:schemeClr val="tx1"/>
                </a:solidFill>
              </a:rPr>
              <a:t>    </a:t>
            </a:r>
            <a:r>
              <a:rPr lang="ru-RU" sz="3600" b="1" i="1" dirty="0" smtClean="0">
                <a:solidFill>
                  <a:schemeClr val="tx1"/>
                </a:solidFill>
              </a:rPr>
              <a:t>                 което </a:t>
            </a:r>
            <a:r>
              <a:rPr lang="ru-RU" sz="3600" b="1" i="1" dirty="0">
                <a:solidFill>
                  <a:schemeClr val="tx1"/>
                </a:solidFill>
              </a:rPr>
              <a:t>във душите грей!</a:t>
            </a:r>
            <a:br>
              <a:rPr lang="ru-RU" sz="3600" b="1" i="1" dirty="0">
                <a:solidFill>
                  <a:schemeClr val="tx1"/>
                </a:solidFill>
              </a:rPr>
            </a:br>
            <a:r>
              <a:rPr lang="ru-RU" sz="3600" b="1" i="1" dirty="0" smtClean="0">
                <a:solidFill>
                  <a:schemeClr val="tx1"/>
                </a:solidFill>
              </a:rPr>
              <a:t>               Напред</a:t>
            </a:r>
            <a:r>
              <a:rPr lang="ru-RU" sz="3600" b="1" i="1" dirty="0">
                <a:solidFill>
                  <a:schemeClr val="tx1"/>
                </a:solidFill>
              </a:rPr>
              <a:t>! Народността не пада</a:t>
            </a:r>
            <a:br>
              <a:rPr lang="ru-RU" sz="3600" b="1" i="1" dirty="0">
                <a:solidFill>
                  <a:schemeClr val="tx1"/>
                </a:solidFill>
              </a:rPr>
            </a:br>
            <a:r>
              <a:rPr lang="ru-RU" sz="3600" b="1" i="1" dirty="0">
                <a:solidFill>
                  <a:schemeClr val="tx1"/>
                </a:solidFill>
              </a:rPr>
              <a:t>   </a:t>
            </a:r>
            <a:r>
              <a:rPr lang="ru-RU" sz="3600" b="1" i="1" dirty="0" smtClean="0">
                <a:solidFill>
                  <a:schemeClr val="tx1"/>
                </a:solidFill>
              </a:rPr>
              <a:t>      </a:t>
            </a:r>
            <a:r>
              <a:rPr lang="ru-RU" sz="3600" b="1" i="1" dirty="0">
                <a:solidFill>
                  <a:schemeClr val="tx1"/>
                </a:solidFill>
              </a:rPr>
              <a:t> </a:t>
            </a:r>
            <a:r>
              <a:rPr lang="ru-RU" sz="3600" b="1" i="1" dirty="0" smtClean="0">
                <a:solidFill>
                  <a:schemeClr val="tx1"/>
                </a:solidFill>
              </a:rPr>
              <a:t>       там</a:t>
            </a:r>
            <a:r>
              <a:rPr lang="ru-RU" sz="3600" b="1" i="1" dirty="0">
                <a:solidFill>
                  <a:schemeClr val="tx1"/>
                </a:solidFill>
              </a:rPr>
              <a:t>, дето знаньето живей!</a:t>
            </a:r>
            <a:br>
              <a:rPr lang="ru-RU" sz="3600" b="1" i="1" dirty="0">
                <a:solidFill>
                  <a:schemeClr val="tx1"/>
                </a:solidFill>
              </a:rPr>
            </a:br>
            <a:r>
              <a:rPr lang="ru-RU" sz="3600" b="1" i="1" dirty="0">
                <a:solidFill>
                  <a:srgbClr val="FF0000"/>
                </a:solidFill>
              </a:rPr>
              <a:t> </a:t>
            </a:r>
            <a:r>
              <a:rPr lang="ru-RU" sz="3100" b="1" i="1" dirty="0">
                <a:solidFill>
                  <a:srgbClr val="FF0000"/>
                </a:solidFill>
              </a:rPr>
              <a:t/>
            </a:r>
            <a:br>
              <a:rPr lang="ru-RU" sz="3100" b="1" i="1" dirty="0">
                <a:solidFill>
                  <a:srgbClr val="FF0000"/>
                </a:solidFill>
              </a:rPr>
            </a:br>
            <a:endParaRPr lang="bg-BG" sz="31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6947931"/>
      </p:ext>
    </p:extLst>
  </p:cSld>
  <p:clrMapOvr>
    <a:masterClrMapping/>
  </p:clrMapOvr>
  <p:transition advTm="193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418</TotalTime>
  <Words>317</Words>
  <Application>Microsoft Office PowerPoint</Application>
  <PresentationFormat>On-screen Show (4:3)</PresentationFormat>
  <Paragraphs>47</Paragraphs>
  <Slides>16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Поток</vt:lpstr>
      <vt:lpstr> УЧЕНИЦИ ОТ ПЪРВО ОСНОВНО УЧИЛИЩЕ „НИКОЛА ПЪРВАНОВ“ - ЛОМ, НОСИТЕЛИ НА НАГРАДИ ОТ КОНКУРСИ И СЪСТЕЗАНИЯ  2019 -2020 ГОДИНА</vt:lpstr>
      <vt:lpstr>Международен турнир  „Математика  без граници“</vt:lpstr>
      <vt:lpstr>Международен  турнир  „ Математика без граници“, ЗИМА 2019</vt:lpstr>
      <vt:lpstr> Международен турнир „ Математика без граници „ ЗИМА 2019 </vt:lpstr>
      <vt:lpstr>Национално състезание по история на България  „ Моята родина“ </vt:lpstr>
      <vt:lpstr>  Ученици от 2б клас , участници в състезанията  „ Аз, природата  и света“,  „Аз и знанието „  и „ Аз рисувам“</vt:lpstr>
      <vt:lpstr> Състезание по английски език  Spelling Bee 2020 г.</vt:lpstr>
      <vt:lpstr>„Многознайко „  , „ Аз зная английски“</vt:lpstr>
      <vt:lpstr>Национално състезание „ Аз , природата и светът“</vt:lpstr>
      <vt:lpstr>Национален конкурс  „ Кукла Ная“, Бургас, 2019 г.</vt:lpstr>
      <vt:lpstr> Национално състезание „Аз и знанието“</vt:lpstr>
      <vt:lpstr> Коледно математическо състезание </vt:lpstr>
      <vt:lpstr> Национален конкурс  „ За него  -  Живота  -  направил бих всичко“</vt:lpstr>
      <vt:lpstr>Национална олимпиада „Знам и мога“ </vt:lpstr>
      <vt:lpstr>Национално състезание по история на България  „Моята родина“</vt:lpstr>
      <vt:lpstr>            Напред! Науката е слънце,                      което във душите грей!                Напред! Народността не пада                  там, дето знаньето живей! 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Напред! Науката е слънце,     което във душите грей! Напред! Народността не пада     там, дето знаньето живей!</dc:title>
  <dc:creator>J</dc:creator>
  <cp:lastModifiedBy>Elena</cp:lastModifiedBy>
  <cp:revision>85</cp:revision>
  <dcterms:created xsi:type="dcterms:W3CDTF">2020-05-16T10:22:28Z</dcterms:created>
  <dcterms:modified xsi:type="dcterms:W3CDTF">2020-05-20T13:18:03Z</dcterms:modified>
</cp:coreProperties>
</file>